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88" r:id="rId2"/>
    <p:sldId id="289" r:id="rId3"/>
    <p:sldId id="265" r:id="rId4"/>
    <p:sldId id="287" r:id="rId5"/>
    <p:sldId id="290" r:id="rId6"/>
    <p:sldId id="262" r:id="rId7"/>
    <p:sldId id="294" r:id="rId8"/>
    <p:sldId id="295" r:id="rId9"/>
    <p:sldId id="296" r:id="rId10"/>
    <p:sldId id="297" r:id="rId11"/>
    <p:sldId id="298" r:id="rId12"/>
    <p:sldId id="299" r:id="rId13"/>
    <p:sldId id="29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CB8DBE-9349-46F6-A488-E426CED197A5}" type="datetimeFigureOut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184162-B747-4337-BCA9-12ED3B184B5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84162-B747-4337-BCA9-12ED3B184B5A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172F-57CC-4621-9982-CDEF46CCF5C2}" type="datetime1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87A7B-6077-47E9-9EA8-D1F1B97E75A0}" type="datetime1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62B13-B7B6-4C5D-814D-992CF27D31E5}" type="datetime1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C4245-115B-4ECF-A87C-6B469BA0C3DF}" type="datetime1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7EA3-EF5A-4E91-9CA0-15D121C9C57C}" type="datetime1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B4513-3683-4AA2-9726-CD983E3A824E}" type="datetime1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044EE-61E8-47DB-B70F-B18DD5F92913}" type="datetime1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0DF92-6B61-4EC5-81C8-D760D8247756}" type="datetime1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A1B1-D8D6-400E-9D31-9BFCCAE79596}" type="datetime1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7DF38-0551-48EE-BE2B-7B14CA08204E}" type="datetime1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3C78D-DCA5-4815-B03F-952EC04E701E}" type="datetime1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D996AA-5333-4CC6-84FE-0610B83029AA}" type="datetime1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BCAED-FACD-47B6-80C7-30913D196AC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Georgia" pitchFamily="18" charset="0"/>
              </a:rPr>
              <a:t>Approaches to IRS Audits</a:t>
            </a:r>
            <a:endParaRPr lang="en-US" dirty="0">
              <a:latin typeface="Georgia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2400" b="1" dirty="0" smtClean="0">
                <a:latin typeface="Georgia" pitchFamily="18" charset="0"/>
              </a:rPr>
              <a:t>IRS  Announces Plans to Revamp Corporate Taxpayer Audit Process and to Redirect CIC resources </a:t>
            </a:r>
            <a:endParaRPr lang="en-US" sz="2400" dirty="0">
              <a:latin typeface="Georg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>
                <a:latin typeface="Georgia" pitchFamily="18" charset="0"/>
              </a:rPr>
              <a:t>Once all three preconditions are met, IRS will redirect CIC audit resources to :</a:t>
            </a:r>
          </a:p>
          <a:p>
            <a:pPr>
              <a:buNone/>
            </a:pPr>
            <a:r>
              <a:rPr lang="en-US" sz="2000" dirty="0" smtClean="0">
                <a:latin typeface="Georgia" pitchFamily="18" charset="0"/>
              </a:rPr>
              <a:t>Ramp up International enforcement;</a:t>
            </a:r>
          </a:p>
          <a:p>
            <a:pPr>
              <a:buNone/>
            </a:pPr>
            <a:r>
              <a:rPr lang="en-US" sz="2000" dirty="0" smtClean="0">
                <a:latin typeface="Georgia" pitchFamily="18" charset="0"/>
              </a:rPr>
              <a:t>	-Increase mid-market audit coverage (entities with assets between $10 and $250 million);</a:t>
            </a:r>
          </a:p>
          <a:p>
            <a:pPr>
              <a:buNone/>
            </a:pPr>
            <a:r>
              <a:rPr lang="en-US" sz="2000" dirty="0" smtClean="0">
                <a:latin typeface="Georgia" pitchFamily="18" charset="0"/>
              </a:rPr>
              <a:t>	-Increase audits of flow-through entities; and</a:t>
            </a:r>
          </a:p>
          <a:p>
            <a:pPr>
              <a:buNone/>
            </a:pPr>
            <a:r>
              <a:rPr lang="en-US" sz="2000" dirty="0" smtClean="0">
                <a:latin typeface="Georgia" pitchFamily="18" charset="0"/>
              </a:rPr>
              <a:t>	-Increase resources applied for financial products.</a:t>
            </a:r>
          </a:p>
          <a:p>
            <a:endParaRPr lang="en-US" sz="2000" dirty="0">
              <a:latin typeface="Georgia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b="1" dirty="0" smtClean="0">
                <a:latin typeface="Georgia" pitchFamily="18" charset="0"/>
              </a:rPr>
              <a:t>What to Expect:</a:t>
            </a:r>
            <a:endParaRPr lang="en-US" sz="2400" dirty="0">
              <a:latin typeface="Georg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200" b="1" dirty="0" smtClean="0">
                <a:latin typeface="Georgia" pitchFamily="18" charset="0"/>
              </a:rPr>
              <a:t>IRS states that “however this all plays out, they will maintain a visible and vibrant enforcement presence” in the large corporate sector because there is</a:t>
            </a:r>
            <a:r>
              <a:rPr lang="en-US" sz="2200" dirty="0" smtClean="0">
                <a:latin typeface="Georgia" pitchFamily="18" charset="0"/>
              </a:rPr>
              <a:t>:</a:t>
            </a:r>
          </a:p>
          <a:p>
            <a:pPr>
              <a:buNone/>
            </a:pPr>
            <a:endParaRPr lang="en-US" sz="2200" dirty="0" smtClean="0">
              <a:latin typeface="Georgia" pitchFamily="18" charset="0"/>
            </a:endParaRPr>
          </a:p>
          <a:p>
            <a:r>
              <a:rPr lang="en-US" sz="2200" dirty="0" smtClean="0">
                <a:latin typeface="Georgia" pitchFamily="18" charset="0"/>
              </a:rPr>
              <a:t>Significant economic activity;</a:t>
            </a:r>
          </a:p>
          <a:p>
            <a:r>
              <a:rPr lang="en-US" sz="2200" dirty="0" smtClean="0">
                <a:latin typeface="Georgia" pitchFamily="18" charset="0"/>
              </a:rPr>
              <a:t>Significant revenue producing assets; and</a:t>
            </a:r>
          </a:p>
          <a:p>
            <a:r>
              <a:rPr lang="en-US" sz="2200" dirty="0" smtClean="0">
                <a:latin typeface="Georgia" pitchFamily="18" charset="0"/>
              </a:rPr>
              <a:t>Continued compliance risk – SEC data reflects large reserves due to UTP.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b="1" dirty="0" smtClean="0">
                <a:latin typeface="Georgia" pitchFamily="18" charset="0"/>
              </a:rPr>
              <a:t>What to Expect:</a:t>
            </a:r>
            <a:endParaRPr lang="en-US" sz="2400" dirty="0">
              <a:latin typeface="Georg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>
                <a:latin typeface="Georgia" pitchFamily="18" charset="0"/>
              </a:rPr>
              <a:t>If you haven’t been audited, you might be in the future. Particularly true for taxpayers who:</a:t>
            </a:r>
          </a:p>
          <a:p>
            <a:pPr>
              <a:buNone/>
            </a:pPr>
            <a:endParaRPr lang="en-US" sz="2000" b="1" dirty="0" smtClean="0">
              <a:latin typeface="Georgia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Georgia" pitchFamily="18" charset="0"/>
              </a:rPr>
              <a:t>	-will be required to file Schedule UTPs in subsequent  years;</a:t>
            </a:r>
          </a:p>
          <a:p>
            <a:pPr>
              <a:buNone/>
            </a:pPr>
            <a:r>
              <a:rPr lang="en-US" sz="2000" dirty="0" smtClean="0">
                <a:latin typeface="Georgia" pitchFamily="18" charset="0"/>
              </a:rPr>
              <a:t>	-have total assets between $10 and $250 million;</a:t>
            </a:r>
          </a:p>
          <a:p>
            <a:pPr>
              <a:buNone/>
            </a:pPr>
            <a:r>
              <a:rPr lang="en-US" sz="2000" dirty="0" smtClean="0">
                <a:latin typeface="Georgia" pitchFamily="18" charset="0"/>
              </a:rPr>
              <a:t>	-have international issues;</a:t>
            </a:r>
          </a:p>
          <a:p>
            <a:pPr>
              <a:buNone/>
            </a:pPr>
            <a:r>
              <a:rPr lang="en-US" sz="2000" dirty="0" smtClean="0">
                <a:latin typeface="Georgia" pitchFamily="18" charset="0"/>
              </a:rPr>
              <a:t>	-have financial products; and</a:t>
            </a:r>
          </a:p>
          <a:p>
            <a:pPr>
              <a:buNone/>
            </a:pPr>
            <a:r>
              <a:rPr lang="en-US" sz="2000" dirty="0" smtClean="0">
                <a:latin typeface="Georgia" pitchFamily="18" charset="0"/>
              </a:rPr>
              <a:t>	-file a flow-through entity tax return.</a:t>
            </a:r>
          </a:p>
          <a:p>
            <a:endParaRPr lang="en-US" sz="2400" dirty="0">
              <a:latin typeface="Georgia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b="1" dirty="0" smtClean="0">
                <a:latin typeface="Georgia" pitchFamily="18" charset="0"/>
              </a:rPr>
              <a:t>Update</a:t>
            </a:r>
            <a:br>
              <a:rPr lang="en-US" sz="2400" b="1" dirty="0" smtClean="0">
                <a:latin typeface="Georgia" pitchFamily="18" charset="0"/>
              </a:rPr>
            </a:br>
            <a:r>
              <a:rPr lang="en-US" sz="2400" b="1" dirty="0" smtClean="0">
                <a:latin typeface="Georgia" pitchFamily="18" charset="0"/>
              </a:rPr>
              <a:t>Insurance Specific Issues</a:t>
            </a:r>
            <a:endParaRPr lang="en-US" sz="2400" b="1" dirty="0">
              <a:latin typeface="Georg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Georgia" pitchFamily="18" charset="0"/>
              </a:rPr>
              <a:t>Section 166 Deductions- Bad Debt Deductions – The conclusive presumption of worthlessness under Treasury Reg 1.166-2(d) to partial worthlessness deductions consistent with insurance companies’ statutory book charge-offs of debt.</a:t>
            </a:r>
          </a:p>
          <a:p>
            <a:r>
              <a:rPr lang="en-US" sz="2000" dirty="0" smtClean="0">
                <a:latin typeface="Georgia" pitchFamily="18" charset="0"/>
              </a:rPr>
              <a:t>Hedging/Variable Annuity – Tax accounting issues important to Life Insurance Companies issuing Variable Annuities.</a:t>
            </a:r>
          </a:p>
          <a:p>
            <a:r>
              <a:rPr lang="en-US" sz="2000" dirty="0" smtClean="0">
                <a:latin typeface="Georgia" pitchFamily="18" charset="0"/>
              </a:rPr>
              <a:t>Issue Practice Groups for Life and Non-Life Insurance – key areas of focus, what to expect.</a:t>
            </a:r>
          </a:p>
          <a:p>
            <a:pPr>
              <a:buNone/>
            </a:pPr>
            <a:endParaRPr lang="en-US" sz="2000" dirty="0" smtClean="0">
              <a:latin typeface="Georgia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b="1" dirty="0" smtClean="0">
                <a:latin typeface="Georgia" pitchFamily="18" charset="0"/>
              </a:rPr>
              <a:t>Approaches to IRS Audits</a:t>
            </a:r>
            <a:br>
              <a:rPr lang="en-US" sz="2400" b="1" dirty="0" smtClean="0">
                <a:latin typeface="Georgia" pitchFamily="18" charset="0"/>
              </a:rPr>
            </a:br>
            <a:r>
              <a:rPr lang="en-US" sz="2400" b="1" dirty="0" smtClean="0">
                <a:latin typeface="Georgia" pitchFamily="18" charset="0"/>
              </a:rPr>
              <a:t>Agenda</a:t>
            </a:r>
            <a:endParaRPr lang="en-US" sz="2400" b="1" dirty="0">
              <a:latin typeface="Georg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latin typeface="Georgia" pitchFamily="18" charset="0"/>
              </a:rPr>
              <a:t>Opening</a:t>
            </a:r>
          </a:p>
          <a:p>
            <a:endParaRPr lang="en-US" sz="2000" dirty="0" smtClean="0">
              <a:latin typeface="Georgia" pitchFamily="18" charset="0"/>
            </a:endParaRPr>
          </a:p>
          <a:p>
            <a:r>
              <a:rPr lang="en-US" sz="2000" dirty="0" smtClean="0">
                <a:latin typeface="Georgia" pitchFamily="18" charset="0"/>
              </a:rPr>
              <a:t>LB&amp;I Current State</a:t>
            </a:r>
          </a:p>
          <a:p>
            <a:endParaRPr lang="en-US" sz="2000" dirty="0" smtClean="0">
              <a:latin typeface="Georgia" pitchFamily="18" charset="0"/>
            </a:endParaRPr>
          </a:p>
          <a:p>
            <a:r>
              <a:rPr lang="en-US" sz="2000" dirty="0" smtClean="0">
                <a:latin typeface="Georgia" pitchFamily="18" charset="0"/>
              </a:rPr>
              <a:t>What is next: IRS announces plans to revamp LB&amp;I audit process</a:t>
            </a:r>
          </a:p>
          <a:p>
            <a:endParaRPr lang="en-US" sz="2000" dirty="0" smtClean="0">
              <a:latin typeface="Georgia" pitchFamily="18" charset="0"/>
            </a:endParaRPr>
          </a:p>
          <a:p>
            <a:r>
              <a:rPr lang="en-US" sz="2000" dirty="0" smtClean="0">
                <a:latin typeface="Georgia" pitchFamily="18" charset="0"/>
              </a:rPr>
              <a:t>Update: Insurance Specific Issues</a:t>
            </a:r>
          </a:p>
          <a:p>
            <a:endParaRPr lang="en-US" sz="2000" dirty="0" smtClean="0">
              <a:latin typeface="Georgia" pitchFamily="18" charset="0"/>
            </a:endParaRPr>
          </a:p>
          <a:p>
            <a:endParaRPr lang="en-US" sz="2000" dirty="0" smtClean="0">
              <a:latin typeface="Georgia" pitchFamily="18" charset="0"/>
            </a:endParaRP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b="1" dirty="0" smtClean="0">
                <a:latin typeface="Georgia" pitchFamily="18" charset="0"/>
              </a:rPr>
              <a:t>LB&amp;I Tax Enforcement/Audit Current State</a:t>
            </a:r>
            <a:br>
              <a:rPr lang="en-US" sz="2400" b="1" dirty="0" smtClean="0">
                <a:latin typeface="Georgia" pitchFamily="18" charset="0"/>
              </a:rPr>
            </a:br>
            <a:endParaRPr lang="en-US" sz="2400" dirty="0">
              <a:latin typeface="Georg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Taxpayer universe – approximately 263,000 taxpayers with Total Assets &gt; $10 million; includes corporations and flow-through entities; there are now more than 170,000 flow –through entities.</a:t>
            </a:r>
          </a:p>
          <a:p>
            <a:pPr>
              <a:buFont typeface="Wingdings" pitchFamily="2" charset="2"/>
              <a:buChar char="§"/>
            </a:pPr>
            <a:endParaRPr lang="en-US" sz="2000" dirty="0" smtClean="0">
              <a:latin typeface="Georgia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Financial Services universe includes more than 43,000 taxpayers related to commercial and foreign banking, securities, insurance companies, investment bankers, mutual funds, law and accounting firms, and other financial intermediaries.</a:t>
            </a:r>
          </a:p>
          <a:p>
            <a:pPr>
              <a:buNone/>
            </a:pPr>
            <a:endParaRPr lang="en-US" sz="2000" dirty="0" smtClean="0">
              <a:latin typeface="Georgia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Taxpayers are designated as either a Coordinated Issue Case(CIC) or an Industry Case (IC); currently approximately 900 CIC taxpayers.</a:t>
            </a:r>
          </a:p>
          <a:p>
            <a:pPr>
              <a:buNone/>
            </a:pPr>
            <a:endParaRPr lang="en-US" sz="2000" dirty="0" smtClean="0">
              <a:latin typeface="Georgia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Taxpayer Audits – more than 14,000 in FY 2011.</a:t>
            </a:r>
          </a:p>
          <a:p>
            <a:pPr>
              <a:buNone/>
            </a:pPr>
            <a:endParaRPr lang="en-US" sz="2000" dirty="0">
              <a:latin typeface="Georgia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Audit coverage – CIC cases 100%; IC cases between 4% and 30% depending on type of entity and asset classification.</a:t>
            </a:r>
          </a:p>
          <a:p>
            <a:pPr>
              <a:buFont typeface="Wingdings" pitchFamily="2" charset="2"/>
              <a:buChar char="§"/>
            </a:pPr>
            <a:endParaRPr lang="en-US" sz="2000" dirty="0" smtClean="0">
              <a:latin typeface="Georgia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Revenue Agent Staffing – 2,867 in Domestic Operations, 71 in Global High Wealth, 856 in International Operations.</a:t>
            </a:r>
            <a:endParaRPr lang="en-US" sz="2000" dirty="0">
              <a:latin typeface="Georgia" pitchFamily="18" charset="0"/>
            </a:endParaRP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b="1" dirty="0" smtClean="0">
                <a:latin typeface="Georgia" pitchFamily="18" charset="0"/>
              </a:rPr>
              <a:t>LB&amp;I Audit Current State </a:t>
            </a:r>
            <a:br>
              <a:rPr lang="en-US" sz="2400" b="1" dirty="0" smtClean="0">
                <a:latin typeface="Georgia" pitchFamily="18" charset="0"/>
              </a:rPr>
            </a:br>
            <a:r>
              <a:rPr lang="en-US" sz="2400" b="1" dirty="0" smtClean="0">
                <a:latin typeface="Georgia" pitchFamily="18" charset="0"/>
              </a:rPr>
              <a:t>Managing Audit Risks:  IRS tools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Compliance Assurance Program (CAP)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Disclosure of Uncertain Tax Positions (UTPs)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Industry Issue Resolution Program (IIRP)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Pre-filing Agreements (PFAs) and Advance Pricing Agreements (APAs)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Fast Track Appeals Settlement Program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Quality Exam Program -- Issue Identification, Development, and Resolution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b="1" dirty="0" smtClean="0">
                <a:latin typeface="Georgia" pitchFamily="18" charset="0"/>
              </a:rPr>
              <a:t>LB&amp;I International Current State: Recent </a:t>
            </a:r>
            <a:r>
              <a:rPr lang="en-US" sz="2400" b="1" smtClean="0">
                <a:latin typeface="Georgia" pitchFamily="18" charset="0"/>
              </a:rPr>
              <a:t>Reorganization </a:t>
            </a:r>
            <a:endParaRPr lang="en-US" sz="2400" b="1" dirty="0">
              <a:latin typeface="Georg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>
                <a:latin typeface="Georgia" pitchFamily="18" charset="0"/>
              </a:rPr>
              <a:t>Integrate all International functions.</a:t>
            </a:r>
          </a:p>
          <a:p>
            <a:r>
              <a:rPr lang="en-US" sz="2000" dirty="0" smtClean="0">
                <a:latin typeface="Georgia" pitchFamily="18" charset="0"/>
              </a:rPr>
              <a:t>Develop inbound strategies – focus income shifting, financing, repatriation, and withholding.</a:t>
            </a:r>
          </a:p>
          <a:p>
            <a:r>
              <a:rPr lang="en-US" sz="2000" dirty="0" smtClean="0">
                <a:latin typeface="Georgia" pitchFamily="18" charset="0"/>
              </a:rPr>
              <a:t>Develop  outbound strategies –focus income shifting, deferral planning, FTC management, and repatriation.</a:t>
            </a:r>
          </a:p>
          <a:p>
            <a:r>
              <a:rPr lang="en-US" sz="2000" dirty="0" smtClean="0">
                <a:latin typeface="Georgia" pitchFamily="18" charset="0"/>
              </a:rPr>
              <a:t>Create new APMA program – merge APA and MAP programs.</a:t>
            </a:r>
          </a:p>
          <a:p>
            <a:r>
              <a:rPr lang="en-US" sz="2000" dirty="0" smtClean="0">
                <a:latin typeface="Georgia" pitchFamily="18" charset="0"/>
              </a:rPr>
              <a:t>Establish Transfer Pricing (TP) practice – to advise field and implement new TP strategies.</a:t>
            </a:r>
          </a:p>
          <a:p>
            <a:r>
              <a:rPr lang="en-US" sz="2000" dirty="0" smtClean="0">
                <a:latin typeface="Georgia" pitchFamily="18" charset="0"/>
              </a:rPr>
              <a:t>Improve compliance with Global Information Reporting &amp; Withholding compliance. </a:t>
            </a:r>
          </a:p>
          <a:p>
            <a:r>
              <a:rPr lang="en-US" sz="2000" dirty="0" smtClean="0">
                <a:latin typeface="Georgia" pitchFamily="18" charset="0"/>
              </a:rPr>
              <a:t>Develop and implement new FATCA regime.</a:t>
            </a:r>
          </a:p>
          <a:p>
            <a:r>
              <a:rPr lang="en-US" sz="2000" dirty="0" smtClean="0">
                <a:latin typeface="Georgia" pitchFamily="18" charset="0"/>
              </a:rPr>
              <a:t>Develop new training and knowledge management networks.</a:t>
            </a:r>
          </a:p>
          <a:p>
            <a:r>
              <a:rPr lang="en-US" sz="2000" dirty="0" smtClean="0">
                <a:latin typeface="Georgia" pitchFamily="18" charset="0"/>
              </a:rPr>
              <a:t>Expand joint information sharing, coordination, and audits/enforcement with treaty partners.</a:t>
            </a:r>
            <a:endParaRPr lang="en-US" sz="2000" dirty="0">
              <a:latin typeface="Georgia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2400" b="1" dirty="0" smtClean="0">
                <a:latin typeface="Georgia" pitchFamily="18" charset="0"/>
              </a:rPr>
              <a:t>IRS  Announces Plans to Revamp LB&amp;I Taxpayer Audit Process:</a:t>
            </a:r>
            <a:br>
              <a:rPr lang="en-US" sz="2400" b="1" dirty="0" smtClean="0">
                <a:latin typeface="Georgia" pitchFamily="18" charset="0"/>
              </a:rPr>
            </a:br>
            <a:r>
              <a:rPr lang="en-US" sz="2400" b="1" dirty="0" smtClean="0">
                <a:latin typeface="Georgia" pitchFamily="18" charset="0"/>
              </a:rPr>
              <a:t>Goals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>
                <a:latin typeface="Georgia" pitchFamily="18" charset="0"/>
              </a:rPr>
              <a:t>Reduce the resources applied to CIC examinations: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Reduce the level of involvement with CIC taxpayers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Improve the CIC examination process</a:t>
            </a:r>
          </a:p>
          <a:p>
            <a:pPr>
              <a:buFont typeface="Wingdings" pitchFamily="2" charset="2"/>
              <a:buChar char="§"/>
            </a:pPr>
            <a:endParaRPr lang="en-US" sz="2000" dirty="0" smtClean="0">
              <a:latin typeface="Georgia" pitchFamily="18" charset="0"/>
            </a:endParaRPr>
          </a:p>
          <a:p>
            <a:pPr>
              <a:buNone/>
            </a:pPr>
            <a:r>
              <a:rPr lang="en-US" sz="2000" b="1" dirty="0" smtClean="0">
                <a:latin typeface="Georgia" pitchFamily="18" charset="0"/>
              </a:rPr>
              <a:t>Redirect CIC resources to </a:t>
            </a:r>
            <a:r>
              <a:rPr lang="en-US" sz="2000" dirty="0" smtClean="0">
                <a:latin typeface="Georgia" pitchFamily="18" charset="0"/>
              </a:rPr>
              <a:t>:</a:t>
            </a:r>
          </a:p>
          <a:p>
            <a:pPr>
              <a:buNone/>
            </a:pPr>
            <a:r>
              <a:rPr lang="en-US" sz="2000" dirty="0" smtClean="0">
                <a:latin typeface="Georgia" pitchFamily="18" charset="0"/>
              </a:rPr>
              <a:t>	-Ramp up  international enforcement;</a:t>
            </a:r>
          </a:p>
          <a:p>
            <a:pPr>
              <a:buNone/>
            </a:pPr>
            <a:r>
              <a:rPr lang="en-US" sz="2000" dirty="0" smtClean="0">
                <a:latin typeface="Georgia" pitchFamily="18" charset="0"/>
              </a:rPr>
              <a:t>	-Increase mid-market audit coverage (entities with assets between $10 and $250 million);</a:t>
            </a:r>
          </a:p>
          <a:p>
            <a:pPr>
              <a:buNone/>
            </a:pPr>
            <a:r>
              <a:rPr lang="en-US" sz="2000" dirty="0" smtClean="0">
                <a:latin typeface="Georgia" pitchFamily="18" charset="0"/>
              </a:rPr>
              <a:t>	-Increase audits of flow-through entities; and</a:t>
            </a:r>
          </a:p>
          <a:p>
            <a:pPr>
              <a:buNone/>
            </a:pPr>
            <a:r>
              <a:rPr lang="en-US" sz="2000" dirty="0" smtClean="0">
                <a:latin typeface="Georgia" pitchFamily="18" charset="0"/>
              </a:rPr>
              <a:t>	-Increase resources directed to financial products.</a:t>
            </a:r>
          </a:p>
          <a:p>
            <a:pPr>
              <a:buNone/>
            </a:pPr>
            <a:endParaRPr lang="en-US" sz="2000" dirty="0">
              <a:latin typeface="Georgia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2400" b="1" dirty="0" smtClean="0">
                <a:latin typeface="Georgia" pitchFamily="18" charset="0"/>
              </a:rPr>
              <a:t>IRS Required Preconditions:</a:t>
            </a:r>
            <a:br>
              <a:rPr lang="en-US" sz="2400" b="1" dirty="0" smtClean="0">
                <a:latin typeface="Georgia" pitchFamily="18" charset="0"/>
              </a:rPr>
            </a:br>
            <a:r>
              <a:rPr lang="en-US" sz="2400" b="1" dirty="0" smtClean="0">
                <a:latin typeface="Georgia" pitchFamily="18" charset="0"/>
              </a:rPr>
              <a:t> Develop a better feel for the compliance issues within the large corporate sector</a:t>
            </a:r>
            <a:endParaRPr lang="en-US" sz="2400" dirty="0">
              <a:latin typeface="Georg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b="1" dirty="0" smtClean="0">
                <a:latin typeface="Georgia" pitchFamily="18" charset="0"/>
              </a:rPr>
              <a:t>Reduce the time spent looking for issues and increase the time spent understanding and resolving them:</a:t>
            </a:r>
          </a:p>
          <a:p>
            <a:pPr>
              <a:buNone/>
            </a:pPr>
            <a:endParaRPr lang="en-US" dirty="0" smtClean="0">
              <a:latin typeface="Georgia" pitchFamily="18" charset="0"/>
            </a:endParaRPr>
          </a:p>
          <a:p>
            <a:pPr>
              <a:buNone/>
            </a:pPr>
            <a:r>
              <a:rPr lang="en-US" dirty="0" smtClean="0">
                <a:latin typeface="Georgia" pitchFamily="18" charset="0"/>
              </a:rPr>
              <a:t>Industry Issue Resolution Program (IIRP):</a:t>
            </a:r>
          </a:p>
          <a:p>
            <a:r>
              <a:rPr lang="en-US" dirty="0" smtClean="0">
                <a:latin typeface="Georgia" pitchFamily="18" charset="0"/>
              </a:rPr>
              <a:t>Identify &amp; resolve issues uniformly &amp; expeditiously;  and</a:t>
            </a:r>
          </a:p>
          <a:p>
            <a:r>
              <a:rPr lang="en-US" dirty="0" smtClean="0">
                <a:latin typeface="Georgia" pitchFamily="18" charset="0"/>
              </a:rPr>
              <a:t>Resolve frequently disputed or burdensome tax issues that affect a significant number of taxpayers.</a:t>
            </a:r>
          </a:p>
          <a:p>
            <a:endParaRPr lang="en-US" dirty="0" smtClean="0">
              <a:latin typeface="Georgia" pitchFamily="18" charset="0"/>
            </a:endParaRPr>
          </a:p>
          <a:p>
            <a:pPr>
              <a:buNone/>
            </a:pPr>
            <a:r>
              <a:rPr lang="en-US" dirty="0" smtClean="0">
                <a:latin typeface="Georgia" pitchFamily="18" charset="0"/>
              </a:rPr>
              <a:t>Compliance Assurance Program (CAP):</a:t>
            </a:r>
          </a:p>
          <a:p>
            <a:r>
              <a:rPr lang="en-US" dirty="0" smtClean="0">
                <a:latin typeface="Georgia" pitchFamily="18" charset="0"/>
              </a:rPr>
              <a:t>Enable the IRS to move away from CIC with respect to a given taxpayer.</a:t>
            </a:r>
          </a:p>
          <a:p>
            <a:endParaRPr lang="en-US" dirty="0" smtClean="0">
              <a:latin typeface="Georgia" pitchFamily="18" charset="0"/>
            </a:endParaRPr>
          </a:p>
          <a:p>
            <a:pPr>
              <a:buNone/>
            </a:pPr>
            <a:r>
              <a:rPr lang="en-US" dirty="0" smtClean="0">
                <a:latin typeface="Georgia" pitchFamily="18" charset="0"/>
              </a:rPr>
              <a:t>Disclosure of Uncertain Tax Positions:</a:t>
            </a:r>
          </a:p>
          <a:p>
            <a:r>
              <a:rPr lang="en-US" dirty="0" smtClean="0">
                <a:latin typeface="Georgia" pitchFamily="18" charset="0"/>
              </a:rPr>
              <a:t>Improve compliance through greater transparency; and</a:t>
            </a:r>
          </a:p>
          <a:p>
            <a:r>
              <a:rPr lang="en-US" dirty="0" smtClean="0">
                <a:latin typeface="Georgia" pitchFamily="18" charset="0"/>
              </a:rPr>
              <a:t>Serve as a tool to identify returns that need audits and returns that do not.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2400" b="1" dirty="0" smtClean="0">
                <a:latin typeface="Georgia" pitchFamily="18" charset="0"/>
              </a:rPr>
              <a:t>IRS Required Preconditions:</a:t>
            </a:r>
            <a:br>
              <a:rPr lang="en-US" sz="2400" b="1" dirty="0" smtClean="0">
                <a:latin typeface="Georgia" pitchFamily="18" charset="0"/>
              </a:rPr>
            </a:br>
            <a:r>
              <a:rPr lang="en-US" sz="2400" b="1" dirty="0" smtClean="0">
                <a:latin typeface="Georgia" pitchFamily="18" charset="0"/>
              </a:rPr>
              <a:t> Develop a better, more straightforward, working relationship with LB&amp;I taxpayers</a:t>
            </a:r>
            <a:endParaRPr lang="en-US" sz="2400" dirty="0">
              <a:latin typeface="Georg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000" b="1" dirty="0" smtClean="0">
                <a:latin typeface="Georgia" pitchFamily="18" charset="0"/>
              </a:rPr>
              <a:t>Set new expectations both for LB&amp;I examiners and taxpayers about how an audit should proceed:</a:t>
            </a:r>
          </a:p>
          <a:p>
            <a:pPr>
              <a:buNone/>
            </a:pPr>
            <a:endParaRPr lang="en-US" sz="2000" dirty="0" smtClean="0">
              <a:latin typeface="Georgia" pitchFamily="18" charset="0"/>
            </a:endParaRPr>
          </a:p>
          <a:p>
            <a:r>
              <a:rPr lang="en-US" sz="2000" dirty="0" smtClean="0">
                <a:latin typeface="Georgia" pitchFamily="18" charset="0"/>
              </a:rPr>
              <a:t>Establish a robust planning process where agents and taxpayers discuss issues and the plan to audit them;</a:t>
            </a:r>
          </a:p>
          <a:p>
            <a:r>
              <a:rPr lang="en-US" sz="2000" dirty="0" smtClean="0">
                <a:latin typeface="Georgia" pitchFamily="18" charset="0"/>
              </a:rPr>
              <a:t>Conduct meaningful discussions with taxpayers about IDRs and the issues related to them in advance of IDR issuance;</a:t>
            </a:r>
          </a:p>
          <a:p>
            <a:r>
              <a:rPr lang="en-US" sz="2000" dirty="0" smtClean="0">
                <a:latin typeface="Georgia" pitchFamily="18" charset="0"/>
              </a:rPr>
              <a:t>Identify  and adhere to IDR response timeframes; if not met, taxpayers should expect a summons;</a:t>
            </a:r>
          </a:p>
          <a:p>
            <a:r>
              <a:rPr lang="en-US" sz="2000" dirty="0" smtClean="0">
                <a:latin typeface="Georgia" pitchFamily="18" charset="0"/>
              </a:rPr>
              <a:t>Do not consider facts or legal arguments for the first time in Appeals; LB&amp;I requests Appeals to return cases to LB&amp;I upon introduction of significant new facts or information in Appeals; and</a:t>
            </a:r>
          </a:p>
          <a:p>
            <a:r>
              <a:rPr lang="en-US" sz="2000" dirty="0" smtClean="0">
                <a:latin typeface="Georgia" pitchFamily="18" charset="0"/>
              </a:rPr>
              <a:t>Provide refresher training on IDR writing and summons processes to LB&amp;I workforce.</a:t>
            </a:r>
          </a:p>
          <a:p>
            <a:endParaRPr lang="en-US" sz="2000" dirty="0">
              <a:latin typeface="Georgia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b="1" dirty="0" smtClean="0">
                <a:latin typeface="Georgia" pitchFamily="18" charset="0"/>
              </a:rPr>
              <a:t>IRS Required Preconditions:</a:t>
            </a:r>
            <a:br>
              <a:rPr lang="en-US" sz="2400" b="1" dirty="0" smtClean="0">
                <a:latin typeface="Georgia" pitchFamily="18" charset="0"/>
              </a:rPr>
            </a:br>
            <a:r>
              <a:rPr lang="en-US" sz="2400" b="1" dirty="0" smtClean="0">
                <a:latin typeface="Georgia" pitchFamily="18" charset="0"/>
              </a:rPr>
              <a:t> Overcome internal barriers within the IRS</a:t>
            </a:r>
            <a:endParaRPr lang="en-US" sz="2400" dirty="0">
              <a:latin typeface="Georg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Reengineer audit process to reduce internal administrative burden  and allow examiners to spend more time on core audit activities;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Migrate LB&amp;I personnel grade (compensation) structure from the size of the case an agent is assigned to work to focus on the nature &amp; difficulty of issues;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Review the culture regarding audit end dates (ECDs) to ensure adequate flexibility for agents and taxpayers; and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Georgia" pitchFamily="18" charset="0"/>
              </a:rPr>
              <a:t>Increase the technical expertise and commercial awareness of LB&amp;I employees through establishment of issue practice groups and international practice networks.</a:t>
            </a:r>
          </a:p>
          <a:p>
            <a:endParaRPr lang="en-US" sz="2000" dirty="0">
              <a:latin typeface="Georgia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BCAED-FACD-47B6-80C7-30913D196ACD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</TotalTime>
  <Words>889</Words>
  <Application>Microsoft Office PowerPoint</Application>
  <PresentationFormat>On-screen Show (4:3)</PresentationFormat>
  <Paragraphs>113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Approaches to IRS Audits</vt:lpstr>
      <vt:lpstr>Approaches to IRS Audits Agenda</vt:lpstr>
      <vt:lpstr>LB&amp;I Tax Enforcement/Audit Current State </vt:lpstr>
      <vt:lpstr>LB&amp;I Audit Current State  Managing Audit Risks:  IRS tools</vt:lpstr>
      <vt:lpstr>LB&amp;I International Current State: Recent Reorganization </vt:lpstr>
      <vt:lpstr>IRS  Announces Plans to Revamp LB&amp;I Taxpayer Audit Process: Goals</vt:lpstr>
      <vt:lpstr>IRS Required Preconditions:  Develop a better feel for the compliance issues within the large corporate sector</vt:lpstr>
      <vt:lpstr>IRS Required Preconditions:  Develop a better, more straightforward, working relationship with LB&amp;I taxpayers</vt:lpstr>
      <vt:lpstr>IRS Required Preconditions:  Overcome internal barriers within the IRS</vt:lpstr>
      <vt:lpstr>IRS  Announces Plans to Revamp Corporate Taxpayer Audit Process and to Redirect CIC resources </vt:lpstr>
      <vt:lpstr>What to Expect:</vt:lpstr>
      <vt:lpstr>What to Expect:</vt:lpstr>
      <vt:lpstr>Update Insurance Specific Issues</vt:lpstr>
    </vt:vector>
  </TitlesOfParts>
  <Company>PricewaterhouseCoopers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lstiff002</dc:creator>
  <cp:lastModifiedBy>Kate Faenza</cp:lastModifiedBy>
  <cp:revision>89</cp:revision>
  <dcterms:created xsi:type="dcterms:W3CDTF">2012-04-12T18:31:58Z</dcterms:created>
  <dcterms:modified xsi:type="dcterms:W3CDTF">2012-05-09T18:41:28Z</dcterms:modified>
</cp:coreProperties>
</file>